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72" r:id="rId15"/>
    <p:sldId id="273" r:id="rId16"/>
    <p:sldId id="274" r:id="rId17"/>
    <p:sldId id="275" r:id="rId18"/>
    <p:sldId id="276" r:id="rId19"/>
    <p:sldId id="268"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F3E1C0E-5C68-498C-854A-816AA7747064}" type="datetimeFigureOut">
              <a:rPr lang="en-US" smtClean="0"/>
              <a:t>10/6/2014</a:t>
            </a:fld>
            <a:endParaRPr lang="en-US"/>
          </a:p>
        </p:txBody>
      </p:sp>
      <p:sp>
        <p:nvSpPr>
          <p:cNvPr id="16" name="Slide Number Placeholder 15"/>
          <p:cNvSpPr>
            <a:spLocks noGrp="1"/>
          </p:cNvSpPr>
          <p:nvPr>
            <p:ph type="sldNum" sz="quarter" idx="11"/>
          </p:nvPr>
        </p:nvSpPr>
        <p:spPr/>
        <p:txBody>
          <a:bodyPr/>
          <a:lstStyle/>
          <a:p>
            <a:fld id="{707C7D3D-592A-48F5-91CE-230CB637687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E1C0E-5C68-498C-854A-816AA7747064}"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D3D-592A-48F5-91CE-230CB63768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E1C0E-5C68-498C-854A-816AA7747064}"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D3D-592A-48F5-91CE-230CB63768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F3E1C0E-5C68-498C-854A-816AA7747064}" type="datetimeFigureOut">
              <a:rPr lang="en-US" smtClean="0"/>
              <a:t>10/6/2014</a:t>
            </a:fld>
            <a:endParaRPr lang="en-US"/>
          </a:p>
        </p:txBody>
      </p:sp>
      <p:sp>
        <p:nvSpPr>
          <p:cNvPr id="15" name="Slide Number Placeholder 14"/>
          <p:cNvSpPr>
            <a:spLocks noGrp="1"/>
          </p:cNvSpPr>
          <p:nvPr>
            <p:ph type="sldNum" sz="quarter" idx="15"/>
          </p:nvPr>
        </p:nvSpPr>
        <p:spPr/>
        <p:txBody>
          <a:bodyPr/>
          <a:lstStyle>
            <a:lvl1pPr algn="ctr">
              <a:defRPr/>
            </a:lvl1pPr>
          </a:lstStyle>
          <a:p>
            <a:fld id="{707C7D3D-592A-48F5-91CE-230CB637687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3E1C0E-5C68-498C-854A-816AA7747064}" type="datetimeFigureOut">
              <a:rPr lang="en-US" smtClean="0"/>
              <a:t>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D3D-592A-48F5-91CE-230CB637687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E1C0E-5C68-498C-854A-816AA7747064}" type="datetimeFigureOut">
              <a:rPr lang="en-US" smtClean="0"/>
              <a:t>10/6/2014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D3D-592A-48F5-91CE-230CB637687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7C7D3D-592A-48F5-91CE-230CB637687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F3E1C0E-5C68-498C-854A-816AA7747064}" type="datetimeFigureOut">
              <a:rPr lang="en-US" smtClean="0"/>
              <a:t>10/6/2014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3E1C0E-5C68-498C-854A-816AA7747064}" type="datetimeFigureOut">
              <a:rPr lang="en-US" smtClean="0"/>
              <a:t>10/6/2014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C7D3D-592A-48F5-91CE-230CB637687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E1C0E-5C68-498C-854A-816AA7747064}" type="datetimeFigureOut">
              <a:rPr lang="en-US" smtClean="0"/>
              <a:t>10/6/2014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C7D3D-592A-48F5-91CE-230CB63768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F3E1C0E-5C68-498C-854A-816AA7747064}" type="datetimeFigureOut">
              <a:rPr lang="en-US" smtClean="0"/>
              <a:t>10/6/2014</a:t>
            </a:fld>
            <a:endParaRPr lang="en-US"/>
          </a:p>
        </p:txBody>
      </p:sp>
      <p:sp>
        <p:nvSpPr>
          <p:cNvPr id="9" name="Slide Number Placeholder 8"/>
          <p:cNvSpPr>
            <a:spLocks noGrp="1"/>
          </p:cNvSpPr>
          <p:nvPr>
            <p:ph type="sldNum" sz="quarter" idx="15"/>
          </p:nvPr>
        </p:nvSpPr>
        <p:spPr/>
        <p:txBody>
          <a:bodyPr/>
          <a:lstStyle/>
          <a:p>
            <a:fld id="{707C7D3D-592A-48F5-91CE-230CB637687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F3E1C0E-5C68-498C-854A-816AA7747064}" type="datetimeFigureOut">
              <a:rPr lang="en-US" smtClean="0"/>
              <a:t>10/6/2014</a:t>
            </a:fld>
            <a:endParaRPr lang="en-US"/>
          </a:p>
        </p:txBody>
      </p:sp>
      <p:sp>
        <p:nvSpPr>
          <p:cNvPr id="9" name="Slide Number Placeholder 8"/>
          <p:cNvSpPr>
            <a:spLocks noGrp="1"/>
          </p:cNvSpPr>
          <p:nvPr>
            <p:ph type="sldNum" sz="quarter" idx="11"/>
          </p:nvPr>
        </p:nvSpPr>
        <p:spPr/>
        <p:txBody>
          <a:bodyPr/>
          <a:lstStyle/>
          <a:p>
            <a:fld id="{707C7D3D-592A-48F5-91CE-230CB637687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3E1C0E-5C68-498C-854A-816AA7747064}" type="datetimeFigureOut">
              <a:rPr lang="en-US" smtClean="0"/>
              <a:t>10/6/2014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7C7D3D-592A-48F5-91CE-230CB637687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Harper Lee</a:t>
            </a:r>
            <a:endParaRPr lang="en-US" dirty="0"/>
          </a:p>
        </p:txBody>
      </p:sp>
      <p:sp>
        <p:nvSpPr>
          <p:cNvPr id="2" name="Title 1"/>
          <p:cNvSpPr>
            <a:spLocks noGrp="1"/>
          </p:cNvSpPr>
          <p:nvPr>
            <p:ph type="ctrTitle"/>
          </p:nvPr>
        </p:nvSpPr>
        <p:spPr/>
        <p:txBody>
          <a:bodyPr/>
          <a:lstStyle/>
          <a:p>
            <a:r>
              <a:rPr lang="en-US" dirty="0" smtClean="0">
                <a:solidFill>
                  <a:schemeClr val="accent2">
                    <a:lumMod val="75000"/>
                  </a:schemeClr>
                </a:solidFill>
              </a:rPr>
              <a:t>To Kill A Mocking Bird</a:t>
            </a:r>
            <a:endParaRPr lang="en-US" dirty="0">
              <a:solidFill>
                <a:schemeClr val="accent2">
                  <a:lumMod val="75000"/>
                </a:schemeClr>
              </a:solidFill>
            </a:endParaRPr>
          </a:p>
        </p:txBody>
      </p:sp>
    </p:spTree>
    <p:extLst>
      <p:ext uri="{BB962C8B-B14F-4D97-AF65-F5344CB8AC3E}">
        <p14:creationId xmlns:p14="http://schemas.microsoft.com/office/powerpoint/2010/main" val="322696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1957</a:t>
            </a:r>
            <a:r>
              <a:rPr lang="en-US" dirty="0" smtClean="0"/>
              <a:t>: Congress passes Civil Rights Act but this didn’t give African Americans full protection.</a:t>
            </a:r>
          </a:p>
          <a:p>
            <a:pPr marL="0" indent="0">
              <a:buNone/>
            </a:pPr>
            <a:r>
              <a:rPr lang="en-US" dirty="0" smtClean="0"/>
              <a:t>1964: Civil Rights Act is passed enforcing protection and enforcement of rights.</a:t>
            </a:r>
          </a:p>
          <a:p>
            <a:pPr marL="0" indent="0">
              <a:buNone/>
            </a:pPr>
            <a:r>
              <a:rPr lang="en-US" dirty="0" smtClean="0"/>
              <a:t>1965: Voting Rights Act is passed.</a:t>
            </a:r>
          </a:p>
          <a:p>
            <a:pPr marL="0" indent="0">
              <a:buNone/>
            </a:pPr>
            <a:r>
              <a:rPr lang="en-US" dirty="0" smtClean="0"/>
              <a:t>1968: Civil Rights Bill is passed.  Laws banned racial discrimination from public places, workplaces, polling stations and housing.</a:t>
            </a:r>
            <a:endParaRPr lang="en-US" dirty="0"/>
          </a:p>
        </p:txBody>
      </p:sp>
      <p:sp>
        <p:nvSpPr>
          <p:cNvPr id="3" name="Title 2"/>
          <p:cNvSpPr>
            <a:spLocks noGrp="1"/>
          </p:cNvSpPr>
          <p:nvPr>
            <p:ph type="title"/>
          </p:nvPr>
        </p:nvSpPr>
        <p:spPr/>
        <p:txBody>
          <a:bodyPr/>
          <a:lstStyle/>
          <a:p>
            <a:r>
              <a:rPr lang="en-US" dirty="0" smtClean="0"/>
              <a:t>Changes:</a:t>
            </a:r>
            <a:endParaRPr lang="en-US" dirty="0"/>
          </a:p>
        </p:txBody>
      </p:sp>
    </p:spTree>
    <p:extLst>
      <p:ext uri="{BB962C8B-B14F-4D97-AF65-F5344CB8AC3E}">
        <p14:creationId xmlns:p14="http://schemas.microsoft.com/office/powerpoint/2010/main" val="416723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1929-early 1940s: Stock Market crash displaced many workers.</a:t>
            </a:r>
          </a:p>
          <a:p>
            <a:r>
              <a:rPr lang="en-US" dirty="0" smtClean="0"/>
              <a:t>Unemployment Rate: over 25% </a:t>
            </a:r>
          </a:p>
          <a:p>
            <a:r>
              <a:rPr lang="en-US" dirty="0" smtClean="0"/>
              <a:t>Hit everyone hard, especially the South</a:t>
            </a:r>
          </a:p>
          <a:p>
            <a:r>
              <a:rPr lang="en-US" dirty="0" smtClean="0"/>
              <a:t>The Great depression made race relations worse</a:t>
            </a:r>
          </a:p>
        </p:txBody>
      </p:sp>
      <p:sp>
        <p:nvSpPr>
          <p:cNvPr id="3" name="Title 2"/>
          <p:cNvSpPr>
            <a:spLocks noGrp="1"/>
          </p:cNvSpPr>
          <p:nvPr>
            <p:ph type="title"/>
          </p:nvPr>
        </p:nvSpPr>
        <p:spPr/>
        <p:txBody>
          <a:bodyPr/>
          <a:lstStyle/>
          <a:p>
            <a:r>
              <a:rPr lang="en-US" dirty="0" smtClean="0"/>
              <a:t>The Great Depression</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4906962"/>
            <a:ext cx="1295400"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148741"/>
            <a:ext cx="1828800" cy="151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207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743200"/>
          </a:xfrm>
        </p:spPr>
        <p:txBody>
          <a:bodyPr/>
          <a:lstStyle/>
          <a:p>
            <a:r>
              <a:rPr lang="en-US" dirty="0" smtClean="0"/>
              <a:t>Tensions escalated as racist groups like the Ku Klux Klan terrorized Blacks out of their jobs</a:t>
            </a:r>
          </a:p>
          <a:p>
            <a:r>
              <a:rPr lang="en-US" dirty="0" smtClean="0"/>
              <a:t>Nearly 5000 Blacks were lynched between 1860 – 1890s</a:t>
            </a:r>
          </a:p>
          <a:p>
            <a:r>
              <a:rPr lang="en-US" dirty="0" smtClean="0"/>
              <a:t>Lynching: common in the South during 1930s, it was a form of punishment used by mob groups to maintain supremacy.</a:t>
            </a:r>
            <a:endParaRPr lang="en-US" dirty="0"/>
          </a:p>
        </p:txBody>
      </p:sp>
      <p:sp>
        <p:nvSpPr>
          <p:cNvPr id="3" name="Title 2"/>
          <p:cNvSpPr>
            <a:spLocks noGrp="1"/>
          </p:cNvSpPr>
          <p:nvPr>
            <p:ph type="title"/>
          </p:nvPr>
        </p:nvSpPr>
        <p:spPr/>
        <p:txBody>
          <a:bodyPr>
            <a:normAutofit fontScale="90000"/>
          </a:bodyPr>
          <a:lstStyle/>
          <a:p>
            <a:r>
              <a:rPr lang="en-US" dirty="0" smtClean="0"/>
              <a:t>Relations between Blacks and Whites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937709"/>
            <a:ext cx="3976687" cy="260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9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723354"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36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676400"/>
          </a:xfrm>
        </p:spPr>
        <p:txBody>
          <a:bodyPr/>
          <a:lstStyle/>
          <a:p>
            <a:r>
              <a:rPr lang="en-US" dirty="0" smtClean="0"/>
              <a:t>It is in this setting that the novel takes place</a:t>
            </a:r>
          </a:p>
          <a:p>
            <a:r>
              <a:rPr lang="en-US" dirty="0" smtClean="0"/>
              <a:t>In a small town, in the deep South, in the early 1930s</a:t>
            </a:r>
            <a:endParaRPr lang="en-US" dirty="0"/>
          </a:p>
        </p:txBody>
      </p:sp>
      <p:sp>
        <p:nvSpPr>
          <p:cNvPr id="3" name="Title 2"/>
          <p:cNvSpPr>
            <a:spLocks noGrp="1"/>
          </p:cNvSpPr>
          <p:nvPr>
            <p:ph type="title"/>
          </p:nvPr>
        </p:nvSpPr>
        <p:spPr/>
        <p:txBody>
          <a:bodyPr>
            <a:normAutofit fontScale="90000"/>
          </a:bodyPr>
          <a:lstStyle/>
          <a:p>
            <a:r>
              <a:rPr lang="en-US" dirty="0" smtClean="0"/>
              <a:t>To Kill a Mockingbird Literary Context</a:t>
            </a:r>
            <a:endParaRPr lang="en-US" dirty="0"/>
          </a:p>
        </p:txBody>
      </p:sp>
      <p:pic>
        <p:nvPicPr>
          <p:cNvPr id="4" name="Picture 3" descr="TMB book pic2"/>
          <p:cNvPicPr>
            <a:picLocks noChangeAspect="1" noChangeArrowheads="1"/>
          </p:cNvPicPr>
          <p:nvPr/>
        </p:nvPicPr>
        <p:blipFill rotWithShape="1">
          <a:blip r:embed="rId2">
            <a:extLst>
              <a:ext uri="{28A0092B-C50C-407E-A947-70E740481C1C}">
                <a14:useLocalDpi xmlns:a14="http://schemas.microsoft.com/office/drawing/2010/main" val="0"/>
              </a:ext>
            </a:extLst>
          </a:blip>
          <a:srcRect l="11130" t="2576" r="7035" b="8572"/>
          <a:stretch/>
        </p:blipFill>
        <p:spPr bwMode="auto">
          <a:xfrm>
            <a:off x="3309870" y="2846231"/>
            <a:ext cx="2485623" cy="355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21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Lee wrote the novel during a time of even greater social turbulence in the US – The Civil Rights Movement</a:t>
            </a:r>
          </a:p>
          <a:p>
            <a:r>
              <a:rPr lang="en-US" dirty="0" smtClean="0"/>
              <a:t>In the 1950s, attitudes were beginning to change and Black Americans were no longer willing to be treated as lesser human beings.</a:t>
            </a:r>
            <a:endParaRPr lang="en-US" dirty="0"/>
          </a:p>
        </p:txBody>
      </p:sp>
      <p:sp>
        <p:nvSpPr>
          <p:cNvPr id="3" name="Title 2"/>
          <p:cNvSpPr>
            <a:spLocks noGrp="1"/>
          </p:cNvSpPr>
          <p:nvPr>
            <p:ph type="title"/>
          </p:nvPr>
        </p:nvSpPr>
        <p:spPr/>
        <p:txBody>
          <a:bodyPr>
            <a:normAutofit fontScale="90000"/>
          </a:bodyPr>
          <a:lstStyle/>
          <a:p>
            <a:r>
              <a:rPr lang="en-US" dirty="0" smtClean="0"/>
              <a:t>To Kill a Mockingbird Writing Context</a:t>
            </a:r>
            <a:endParaRPr lang="en-US" dirty="0"/>
          </a:p>
        </p:txBody>
      </p:sp>
    </p:spTree>
    <p:extLst>
      <p:ext uri="{BB962C8B-B14F-4D97-AF65-F5344CB8AC3E}">
        <p14:creationId xmlns:p14="http://schemas.microsoft.com/office/powerpoint/2010/main" val="3811741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Passed in 1954 – landmark decision to grant Linda Brown, a Black fifth-grader, admission into a white elementary school in Topeka, Kansas</a:t>
            </a:r>
          </a:p>
        </p:txBody>
      </p:sp>
      <p:sp>
        <p:nvSpPr>
          <p:cNvPr id="3" name="Title 2"/>
          <p:cNvSpPr>
            <a:spLocks noGrp="1"/>
          </p:cNvSpPr>
          <p:nvPr>
            <p:ph type="title"/>
          </p:nvPr>
        </p:nvSpPr>
        <p:spPr/>
        <p:txBody>
          <a:bodyPr/>
          <a:lstStyle/>
          <a:p>
            <a:r>
              <a:rPr lang="en-US" dirty="0" smtClean="0"/>
              <a:t>Brown vs. Board of Education</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124200"/>
            <a:ext cx="2537818" cy="29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954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1955 – 42 year old Rosa Parks refused to give up her seat to a White man on a Montgomery County bus</a:t>
            </a:r>
          </a:p>
          <a:p>
            <a:r>
              <a:rPr lang="en-US" dirty="0" smtClean="0"/>
              <a:t>Black residents stayed off buses for 13 months from 1955-1956</a:t>
            </a:r>
          </a:p>
          <a:p>
            <a:r>
              <a:rPr lang="en-US" dirty="0" smtClean="0"/>
              <a:t>They started car pools to get around.</a:t>
            </a:r>
          </a:p>
          <a:p>
            <a:r>
              <a:rPr lang="en-US" dirty="0" smtClean="0"/>
              <a:t>In 1956, the Supreme Court ruled that segregating public busses was illegal</a:t>
            </a:r>
            <a:endParaRPr lang="en-US" dirty="0"/>
          </a:p>
        </p:txBody>
      </p:sp>
      <p:sp>
        <p:nvSpPr>
          <p:cNvPr id="3" name="Title 2"/>
          <p:cNvSpPr>
            <a:spLocks noGrp="1"/>
          </p:cNvSpPr>
          <p:nvPr>
            <p:ph type="title"/>
          </p:nvPr>
        </p:nvSpPr>
        <p:spPr/>
        <p:txBody>
          <a:bodyPr>
            <a:normAutofit fontScale="90000"/>
          </a:bodyPr>
          <a:lstStyle/>
          <a:p>
            <a:r>
              <a:rPr lang="en-US" dirty="0" smtClean="0"/>
              <a:t>Rosa Parks and the Montgomery Bus Boycott</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343400"/>
            <a:ext cx="1867385" cy="198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28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1676400"/>
          </a:xfrm>
        </p:spPr>
        <p:txBody>
          <a:bodyPr/>
          <a:lstStyle/>
          <a:p>
            <a:r>
              <a:rPr lang="en-US" dirty="0" smtClean="0"/>
              <a:t>Many families had televisions by this time and saw images of Southern race riots and violence.  These events began to sink into the American consciousness.</a:t>
            </a:r>
            <a:endParaRPr lang="en-US" dirty="0"/>
          </a:p>
        </p:txBody>
      </p:sp>
      <p:sp>
        <p:nvSpPr>
          <p:cNvPr id="3" name="Title 2"/>
          <p:cNvSpPr>
            <a:spLocks noGrp="1"/>
          </p:cNvSpPr>
          <p:nvPr>
            <p:ph type="title"/>
          </p:nvPr>
        </p:nvSpPr>
        <p:spPr/>
        <p:txBody>
          <a:bodyPr/>
          <a:lstStyle/>
          <a:p>
            <a:r>
              <a:rPr lang="en-US" dirty="0" smtClean="0"/>
              <a:t>Television Changed Everything</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599"/>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89231"/>
            <a:ext cx="2667000" cy="19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962275"/>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994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057400"/>
          </a:xfrm>
        </p:spPr>
        <p:txBody>
          <a:bodyPr/>
          <a:lstStyle/>
          <a:p>
            <a:r>
              <a:rPr lang="en-US" dirty="0" smtClean="0"/>
              <a:t>Civil Rights Movement Hero – Began to organize Black Americans in order to fight oppression and for a country where all men were truly treated as equals.</a:t>
            </a:r>
          </a:p>
          <a:p>
            <a:r>
              <a:rPr lang="en-US" dirty="0" smtClean="0"/>
              <a:t>Many freedom-fighters died for their efforts.</a:t>
            </a:r>
            <a:endParaRPr lang="en-US" dirty="0"/>
          </a:p>
        </p:txBody>
      </p:sp>
      <p:sp>
        <p:nvSpPr>
          <p:cNvPr id="3" name="Title 2"/>
          <p:cNvSpPr>
            <a:spLocks noGrp="1"/>
          </p:cNvSpPr>
          <p:nvPr>
            <p:ph type="title"/>
          </p:nvPr>
        </p:nvSpPr>
        <p:spPr/>
        <p:txBody>
          <a:bodyPr/>
          <a:lstStyle/>
          <a:p>
            <a:r>
              <a:rPr lang="en-US" dirty="0" smtClean="0"/>
              <a:t>Dr. Martin Luther King (1929-1968)</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581400"/>
            <a:ext cx="1924050" cy="28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90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Born April 28, 1926 in Monroeville, Alabama</a:t>
            </a:r>
          </a:p>
          <a:p>
            <a:r>
              <a:rPr lang="en-US" dirty="0" smtClean="0"/>
              <a:t>Daughter of Frances Fincher Lee, who was a lawyer in Monroeville</a:t>
            </a:r>
          </a:p>
          <a:p>
            <a:r>
              <a:rPr lang="en-US" dirty="0" smtClean="0"/>
              <a:t>Published </a:t>
            </a:r>
            <a:r>
              <a:rPr lang="en-US" i="1" dirty="0" smtClean="0"/>
              <a:t>To Kill a Mockingbird</a:t>
            </a:r>
            <a:r>
              <a:rPr lang="en-US" dirty="0" smtClean="0"/>
              <a:t> in 1960</a:t>
            </a:r>
          </a:p>
          <a:p>
            <a:r>
              <a:rPr lang="en-US" dirty="0" smtClean="0"/>
              <a:t>1961 – Novel won the Pulitzer Prize</a:t>
            </a:r>
          </a:p>
          <a:p>
            <a:r>
              <a:rPr lang="en-US" dirty="0" smtClean="0"/>
              <a:t>First and last novel she completed</a:t>
            </a:r>
            <a:endParaRPr lang="en-US" dirty="0"/>
          </a:p>
        </p:txBody>
      </p:sp>
      <p:sp>
        <p:nvSpPr>
          <p:cNvPr id="3" name="Title 2"/>
          <p:cNvSpPr>
            <a:spLocks noGrp="1"/>
          </p:cNvSpPr>
          <p:nvPr>
            <p:ph type="title"/>
          </p:nvPr>
        </p:nvSpPr>
        <p:spPr/>
        <p:txBody>
          <a:bodyPr/>
          <a:lstStyle/>
          <a:p>
            <a:r>
              <a:rPr lang="en-US" dirty="0" err="1" smtClean="0"/>
              <a:t>Nelle</a:t>
            </a:r>
            <a:r>
              <a:rPr lang="en-US" dirty="0" smtClean="0"/>
              <a:t> Harper Lee</a:t>
            </a:r>
            <a:endParaRPr lang="en-US" dirty="0"/>
          </a:p>
        </p:txBody>
      </p:sp>
    </p:spTree>
    <p:extLst>
      <p:ext uri="{BB962C8B-B14F-4D97-AF65-F5344CB8AC3E}">
        <p14:creationId xmlns:p14="http://schemas.microsoft.com/office/powerpoint/2010/main" val="158816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fall of 1960, in the middle of the Civil Rights Movement, </a:t>
            </a:r>
            <a:r>
              <a:rPr lang="en-US" i="1" dirty="0" smtClean="0"/>
              <a:t>To Kill a Mockingbird</a:t>
            </a:r>
            <a:r>
              <a:rPr lang="en-US" dirty="0" smtClean="0"/>
              <a:t> was published.</a:t>
            </a:r>
          </a:p>
          <a:p>
            <a:r>
              <a:rPr lang="en-US" dirty="0" smtClean="0"/>
              <a:t>It shot to the top of the New York Times best seller list.</a:t>
            </a:r>
          </a:p>
          <a:p>
            <a:r>
              <a:rPr lang="en-US" dirty="0" smtClean="0"/>
              <a:t>The country was finally ready to listen to the story of segregation and open their minds to the possibility of an America where Whites and Blacks could live together as equals.</a:t>
            </a:r>
            <a:endParaRPr lang="en-US" dirty="0"/>
          </a:p>
        </p:txBody>
      </p:sp>
      <p:sp>
        <p:nvSpPr>
          <p:cNvPr id="3" name="Title 2"/>
          <p:cNvSpPr>
            <a:spLocks noGrp="1"/>
          </p:cNvSpPr>
          <p:nvPr>
            <p:ph type="title"/>
          </p:nvPr>
        </p:nvSpPr>
        <p:spPr/>
        <p:txBody>
          <a:bodyPr/>
          <a:lstStyle/>
          <a:p>
            <a:r>
              <a:rPr lang="en-US" dirty="0" smtClean="0"/>
              <a:t>To Kill a Mockingbird</a:t>
            </a:r>
            <a:endParaRPr lang="en-US" dirty="0"/>
          </a:p>
        </p:txBody>
      </p:sp>
    </p:spTree>
    <p:extLst>
      <p:ext uri="{BB962C8B-B14F-4D97-AF65-F5344CB8AC3E}">
        <p14:creationId xmlns:p14="http://schemas.microsoft.com/office/powerpoint/2010/main" val="1853618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r>
              <a:rPr lang="en-US" dirty="0" smtClean="0"/>
              <a:t>“The achievement of Harper  Lee is not that she has written another novel about racial prejudice, but rather that she has placed racial prejudice in a perspective which allows us to see it as an aspect of a larger thing; as something that arises from phantom contacts, from fear and lack of knowledge or education that one gains through learning what people are really like when you finally see them.”</a:t>
            </a:r>
            <a:endParaRPr lang="en-US" dirty="0"/>
          </a:p>
        </p:txBody>
      </p:sp>
      <p:sp>
        <p:nvSpPr>
          <p:cNvPr id="3" name="Title 2"/>
          <p:cNvSpPr>
            <a:spLocks noGrp="1"/>
          </p:cNvSpPr>
          <p:nvPr>
            <p:ph type="title"/>
          </p:nvPr>
        </p:nvSpPr>
        <p:spPr/>
        <p:txBody>
          <a:bodyPr/>
          <a:lstStyle/>
          <a:p>
            <a:r>
              <a:rPr lang="en-US" dirty="0" smtClean="0"/>
              <a:t>Edgar H. Schuster:</a:t>
            </a:r>
            <a:endParaRPr lang="en-US" dirty="0"/>
          </a:p>
        </p:txBody>
      </p:sp>
    </p:spTree>
    <p:extLst>
      <p:ext uri="{BB962C8B-B14F-4D97-AF65-F5344CB8AC3E}">
        <p14:creationId xmlns:p14="http://schemas.microsoft.com/office/powerpoint/2010/main" val="59719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1863: Emancipation Proclamation is passed by Abraham Lincoln declaring freedom for all slaves with the intentions of preventing slavery from expanding.</a:t>
            </a:r>
          </a:p>
          <a:p>
            <a:r>
              <a:rPr lang="en-US" dirty="0" smtClean="0"/>
              <a:t>Well into the 1960s, African Americans were still denied many basic rights.  </a:t>
            </a:r>
          </a:p>
          <a:p>
            <a:r>
              <a:rPr lang="en-US" dirty="0"/>
              <a:t>Civil Rights Movement began to take off in the 1950s</a:t>
            </a:r>
          </a:p>
          <a:p>
            <a:pPr marL="0" indent="0">
              <a:buNone/>
            </a:pPr>
            <a:endParaRPr lang="en-US" dirty="0" smtClean="0"/>
          </a:p>
        </p:txBody>
      </p:sp>
      <p:sp>
        <p:nvSpPr>
          <p:cNvPr id="3" name="Title 2"/>
          <p:cNvSpPr>
            <a:spLocks noGrp="1"/>
          </p:cNvSpPr>
          <p:nvPr>
            <p:ph type="title"/>
          </p:nvPr>
        </p:nvSpPr>
        <p:spPr/>
        <p:txBody>
          <a:bodyPr/>
          <a:lstStyle/>
          <a:p>
            <a:r>
              <a:rPr lang="en-US" dirty="0" smtClean="0"/>
              <a:t>Jim Crow Laws – Historical Context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191000"/>
            <a:ext cx="1943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167980"/>
            <a:ext cx="1944688"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5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76800"/>
          </a:xfrm>
        </p:spPr>
        <p:txBody>
          <a:bodyPr>
            <a:normAutofit fontScale="92500" lnSpcReduction="10000"/>
          </a:bodyPr>
          <a:lstStyle/>
          <a:p>
            <a:pPr marL="514350" indent="-514350">
              <a:lnSpc>
                <a:spcPct val="90000"/>
              </a:lnSpc>
              <a:buAutoNum type="arabicPeriod"/>
            </a:pPr>
            <a:r>
              <a:rPr lang="en-US" dirty="0" smtClean="0">
                <a:latin typeface="+mj-lt"/>
              </a:rPr>
              <a:t>A Black man could not  offer his hand to shake hands with a White man because it implied being socially equal.  Obviously, a Black man could not offer his hand to a White woman, because he risked being accused of rape.</a:t>
            </a:r>
          </a:p>
          <a:p>
            <a:pPr marL="514350" indent="-514350">
              <a:lnSpc>
                <a:spcPct val="90000"/>
              </a:lnSpc>
              <a:buAutoNum type="arabicPeriod"/>
            </a:pPr>
            <a:r>
              <a:rPr lang="en-US" dirty="0" smtClean="0">
                <a:latin typeface="+mj-lt"/>
              </a:rPr>
              <a:t>Blacks and Whites were not supposed to eat together.  If they did eat together, Whites were to be served first.</a:t>
            </a:r>
          </a:p>
          <a:p>
            <a:pPr marL="514350" indent="-514350">
              <a:lnSpc>
                <a:spcPct val="90000"/>
              </a:lnSpc>
              <a:buAutoNum type="arabicPeriod"/>
            </a:pPr>
            <a:r>
              <a:rPr lang="en-US" dirty="0" smtClean="0">
                <a:latin typeface="+mj-lt"/>
              </a:rPr>
              <a:t>Under no circumstances was a Black man to offer to light the cigarette of a White female – the gesture implied intimacy.</a:t>
            </a:r>
          </a:p>
          <a:p>
            <a:pPr marL="514350" indent="-514350">
              <a:lnSpc>
                <a:spcPct val="90000"/>
              </a:lnSpc>
              <a:buAutoNum type="arabicPeriod"/>
            </a:pPr>
            <a:r>
              <a:rPr lang="en-US" dirty="0" smtClean="0">
                <a:latin typeface="+mj-lt"/>
              </a:rPr>
              <a:t>Blacks were not allowed to show PDA in public.</a:t>
            </a:r>
          </a:p>
          <a:p>
            <a:pPr marL="514350" indent="-514350">
              <a:lnSpc>
                <a:spcPct val="90000"/>
              </a:lnSpc>
              <a:buAutoNum type="arabicPeriod"/>
            </a:pPr>
            <a:r>
              <a:rPr lang="en-US" dirty="0" smtClean="0">
                <a:latin typeface="+mj-lt"/>
              </a:rPr>
              <a:t>Whites did not use courtesy titles such as Sir or Miss when referring to Blacks.  Instead, they were called by their first names or “boy” or “girl” regardless of age. </a:t>
            </a:r>
          </a:p>
          <a:p>
            <a:pPr marL="514350" indent="-514350">
              <a:lnSpc>
                <a:spcPct val="90000"/>
              </a:lnSpc>
              <a:buAutoNum type="arabicPeriod"/>
            </a:pPr>
            <a:r>
              <a:rPr lang="en-US" dirty="0" smtClean="0">
                <a:latin typeface="+mj-lt"/>
              </a:rPr>
              <a:t>White motorists had the right-of-way at all intersections.</a:t>
            </a:r>
            <a:endParaRPr lang="en-US" dirty="0">
              <a:latin typeface="+mj-lt"/>
            </a:endParaRPr>
          </a:p>
        </p:txBody>
      </p:sp>
      <p:sp>
        <p:nvSpPr>
          <p:cNvPr id="3" name="Title 2"/>
          <p:cNvSpPr>
            <a:spLocks noGrp="1"/>
          </p:cNvSpPr>
          <p:nvPr>
            <p:ph type="title"/>
          </p:nvPr>
        </p:nvSpPr>
        <p:spPr>
          <a:xfrm>
            <a:off x="457200" y="304800"/>
            <a:ext cx="8229600" cy="838200"/>
          </a:xfrm>
        </p:spPr>
        <p:txBody>
          <a:bodyPr/>
          <a:lstStyle/>
          <a:p>
            <a:r>
              <a:rPr lang="en-US" dirty="0" smtClean="0"/>
              <a:t>Jim Crow Guide</a:t>
            </a:r>
            <a:endParaRPr lang="en-US" dirty="0"/>
          </a:p>
        </p:txBody>
      </p:sp>
    </p:spTree>
    <p:extLst>
      <p:ext uri="{BB962C8B-B14F-4D97-AF65-F5344CB8AC3E}">
        <p14:creationId xmlns:p14="http://schemas.microsoft.com/office/powerpoint/2010/main" val="1423664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0">
              <a:buNone/>
            </a:pPr>
            <a:r>
              <a:rPr lang="en-US" dirty="0" smtClean="0"/>
              <a:t>Segregation of schools, drinking fountains and bathrooms</a:t>
            </a:r>
            <a:endParaRPr lang="en-US" dirty="0"/>
          </a:p>
        </p:txBody>
      </p:sp>
      <p:sp>
        <p:nvSpPr>
          <p:cNvPr id="3" name="Title 2"/>
          <p:cNvSpPr>
            <a:spLocks noGrp="1"/>
          </p:cNvSpPr>
          <p:nvPr>
            <p:ph type="title"/>
          </p:nvPr>
        </p:nvSpPr>
        <p:spPr>
          <a:xfrm>
            <a:off x="457200" y="457200"/>
            <a:ext cx="8229600" cy="990600"/>
          </a:xfrm>
        </p:spPr>
        <p:txBody>
          <a:bodyPr>
            <a:normAutofit fontScale="90000"/>
          </a:bodyPr>
          <a:lstStyle/>
          <a:p>
            <a:r>
              <a:rPr lang="en-US" dirty="0"/>
              <a:t>The Movement fought against :</a:t>
            </a:r>
            <a:br>
              <a:rPr lang="en-US" dirty="0"/>
            </a:b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781"/>
          <a:stretch/>
        </p:blipFill>
        <p:spPr bwMode="auto">
          <a:xfrm>
            <a:off x="1162050" y="2209801"/>
            <a:ext cx="366752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724400"/>
            <a:ext cx="3931590" cy="178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59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Being forced to ride in the back of public buses</a:t>
            </a:r>
            <a:endParaRPr lang="en-US" dirty="0"/>
          </a:p>
        </p:txBody>
      </p:sp>
      <p:sp>
        <p:nvSpPr>
          <p:cNvPr id="3" name="Title 2"/>
          <p:cNvSpPr>
            <a:spLocks noGrp="1"/>
          </p:cNvSpPr>
          <p:nvPr>
            <p:ph type="title"/>
          </p:nvPr>
        </p:nvSpPr>
        <p:spPr/>
        <p:txBody>
          <a:bodyPr/>
          <a:lstStyle/>
          <a:p>
            <a:r>
              <a:rPr lang="en-US" dirty="0"/>
              <a:t>The Movement fought against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0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Only white, male property owners could serve on juries</a:t>
            </a:r>
            <a:endParaRPr lang="en-US" dirty="0"/>
          </a:p>
        </p:txBody>
      </p:sp>
      <p:sp>
        <p:nvSpPr>
          <p:cNvPr id="3" name="Title 2"/>
          <p:cNvSpPr>
            <a:spLocks noGrp="1"/>
          </p:cNvSpPr>
          <p:nvPr>
            <p:ph type="title"/>
          </p:nvPr>
        </p:nvSpPr>
        <p:spPr/>
        <p:txBody>
          <a:bodyPr/>
          <a:lstStyle/>
          <a:p>
            <a:r>
              <a:rPr lang="en-US" dirty="0"/>
              <a:t>The Movement fought against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22229"/>
            <a:ext cx="6306443" cy="436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72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The segregation of courthouses</a:t>
            </a:r>
            <a:endParaRPr lang="en-US" dirty="0"/>
          </a:p>
        </p:txBody>
      </p:sp>
      <p:sp>
        <p:nvSpPr>
          <p:cNvPr id="3" name="Title 2"/>
          <p:cNvSpPr>
            <a:spLocks noGrp="1"/>
          </p:cNvSpPr>
          <p:nvPr>
            <p:ph type="title"/>
          </p:nvPr>
        </p:nvSpPr>
        <p:spPr/>
        <p:txBody>
          <a:bodyPr/>
          <a:lstStyle/>
          <a:p>
            <a:r>
              <a:rPr lang="en-US" dirty="0"/>
              <a:t>The Movement fought against :</a:t>
            </a:r>
          </a:p>
        </p:txBody>
      </p:sp>
      <p:sp>
        <p:nvSpPr>
          <p:cNvPr id="4" name="AutoShape 2" descr="data:image/jpeg;base64,/9j/4AAQSkZJRgABAQAAAQABAAD/2wCEAAkGBxQTEhUUExQWFhUXGR4aGBgYGBocGxofIh4cIBwgHR8cHykgIBwmHB8cIjEiJSorLi4uHCIzODQsNygtLisBCgoKBQUFDgUFDisZExkrKysrKysrKysrKysrKysrKysrKysrKysrKysrKysrKysrKysrKysrKysrKysrKysrK//AABEIAL0BCgMBIgACEQEDEQH/xAAcAAACAgMBAQAAAAAAAAAAAAAEBQMGAQIHAAj/xABGEAACAQIEAwYEAggDBwQCAwABAhEDIQAEEjEFQVEGEyJhcYEykaGxwfAHFCNCUmLR4XKS8RUzY3OCssIkQ6LSU6MXNDX/xAAUAQEAAAAAAAAAAAAAAAAAAAAA/8QAFBEBAAAAAAAAAAAAAAAAAAAAAP/aAAwDAQACEQMRAD8ArXanidGtVZVKU1YKUIDmna0DUqm8dLTzwH2K4y+UrgkI1KoCtQEK6mYIkrsAwHP7nCDN5sOAo8YSwbxA87X5AnEedA1LoYRG4DACbwZvbacB3IdsHPwrRMdJP2bGw7X1f4Kfyb/7Y45w3ixSCDcAbiZ8jA1Rh8vaIQC3cqSdj31vMlaTD67YDoeb7RNVpmnVo0XRolWVipggiRq6gH2xW+J5zNVMwKmpNFJ6bUFl1CgadaeEyZ0C5mdZ8oTZbtDqBJNJfU1jbrK0iI9b43XtCs3ejPpmJ+lHAM87SrZih3VaoNS1dSONTMVlWAJYzAMxOxva0J+F5jN5fiGWpK+p2cA3CrURjBVz0gao/iM3JwavaOnBIKtA5CoPT4kWcVduINUrFySDPhP8PT3wHZe1XCT3iVbIg+N0AkE2nSR4ometsVelVRMyyE1BSpyHD6QzsBIKqVJBkghto9ZwszfFKlVaQd6jU9MFe8ZZ6fDB+Ii/lGNMxmFJLorCfCZJZvQk7wIHT8AcqaVIVFNM6Tq0kHxiSJGsEAgkTYAGNsVT9JlFgyv3Pc0yJUapnUJBIk6WIU9CYxOubk6nfWqAGmuoxTIiSALXkkmPnhZ2j4p3+SZhJUuGBYHWWDFZmY+Em3nyk4CrZKrKke5/PufliJ6jidPKdosCCPscb8Nr6JI6QRAvPK+NR4iTqgE39Dv64DFenCU4M+d/KPxwXMhUFmciSeQ/pzxC1QNbYDb22wXkKkl6hJEWDdCf7ch1wFnrgGmlOl4UjTfnHhN43+E8oxXxQRWOpvIRsZG42keWDuJ5mylWZiAYeCo5zC3IMneetueIYVwNQZStiSPDyj25fmMBBw8OrSrlbGdImZ/Hl5YDKEsFklJIHMgf2wyoUrFVJSQDO+ocov0NoxjOhUJWCPPnG4/C8QYBgYCDLOfANQOj+L8IufLliasgVFlwZViF0sCCLXJWJmdifh5YCR1LFZi9iOfMe84zSrPIO+gSJjmQee9x98BOzLpaGNmDL1VgPMEFYkRbf2xk1+7MK0G4I6XBgg2jeY5j1wBUQsrRud/O/TyI+uMktIkAm15E8rTvtgGmTrCsZrMNWqS8XIvExvfYecYnemFU+KbzKAwpk2Y9IuAPwxBlaWXGrWSCIKlffUI5z188SNnQ5MsdEgBYC+FQAJAMarCfvgGeUzreHTU0yoOohSfPY/y+t7gTiu8XTTVT4gdInVMzJ68ojBTVUksmojaOVgLz+9zsBaB1wHxWNdOCCPKOvPzwBfC8yBMMQ5hQFFoFyWjcYe5TOKoBI6eKDz8Ri2xWw+eFPCwhp0z8LK9jHxXspPLfnyviTLMpqtSqVGCahqZVvImCRfrEbYC88G4iBBqAim1RVLhyAYZWFhawJnVe5646GtcOJUgiSLc+uOPcG4u2W1FAlRCVYiogNxI1SNrE8jvvhy3HTUrganp0GaGUadiwM+AASDIm9t5OAt2Z4+BVpqoDUzrDsJJBSxCoPEYMXAPthxI8/rigZovSqhMtmXVWbSN6hJ2YmBAvMASSWHw2glaAAAOerAjcd6lj7vOA43RoldhjenqE7GRBkLt7i3qL4l8MG5nlY3/Ix7TIJH3vgIgGB1cukA4Z5DPMp1UnZGg3RirCd4IgxiGjFwJidjiGtlyp1IcA2zfaLNLSVBWzOoNJrfrWY1MLwpXXoG4uBy9cQ5ftBX7tqbPVqMTNOo2YrhqR/lAcL8xzxFk6qOQHEgGSoMT6eccvl5X0dkcg9A1qVekBBYSWDSBOkh61jy2PlgKNU4rVqECtVqVI2LsWI9J+vWMQVRDyD58hPO043zeX3Mef+mBw0jSTB5H88ifqfXAWfhebGmCQGm0i/L58t8R5h5rKQ0kt4ri8RsOS6SOfXCrJ1AASSRAggCZg7RI6/nk54Lk+9ZApjw6xqm7ydMAarAA3Ij3gYBfnKSuNzqIi0AcwAoFhEc/xxXc5XanTNEkETqHlfkeQm8DFySpTkREoSKi3VbeYDBhawIG298ION5GQsoVIaNVirAieRsbbeuAr+XaDcTt+TjDMLjBNbLkEnzt+GBqqEEyCDvBEb4DVMWDKZUAKGYeETGrY3n3kYW8Gpaqq/wAvi9I2+sYs9UooBIFj87CR9b4BZSXTLD4GMTz8xJBvBPznBjVlIKoCqFTq8RJW97m0x5ffG3EGUVfFCKbkCCfYWva3rhfnqoZhGq3Ww67AdL4CPOu1tPhQLAU7edx98ClpJm1rc/8AX8MTtXJtO1hzgW+lhiF6R+Lc9L/M2wEOcBG3K4PPz9PfBeUpkzbxPtHT5XwMtHUwtqO3+uGmRZSyzp084OkTHKOU9PbAa08vrbRTuSbSYDMRaDymNusYWCCsBo5kTv5Ced+fQ46jm8hQpLQqUKmpl1Pp8MooEsXBAUoIMgkMAZBnflOcqM/jO0k+5M+vzwBFMHTA6zLWJNpHnGCKOWEAySeYOwt05j0wFk2JX16m2+JVok+UdDcefpgDa7KoAWzAk3tvtp8rD1JwHnH1VgerWsBz6CwxvBuQwO1nBBN4t6fnbETVDKk8oA+eAmpo5UR8O0E2men4+uGeWqmkT4Q4ZTIdABeIYAGCRZhvvfCvLOQdlsDvE3m/UwTgxaznSo8S6fDLCAY6tb29BgCstmG2CkhjPU6d2jlt6b4aZTNITMmCDEGYAkqPTkZPnhVkBqEHSNlGkgG87zYgdfP0wfRyMggALJ0qsTqkm2rqL7kTHMiMAfkc3qZTJR9RA0k8xyPSee9xviM8Vpi2rb+ap/XCs1+7FzedIj4ejG9/SOhwTTz1KB+05dWwCamgsTcMD9vLEeUSQ0KGMxEE+9umCNaFV1WiQCF6AmD1kwPTG/DFJBK1FVmbTpNp1WkHYb/TAAs8ISLEHl7Yno15C64BbY8j64xxHLGmaiEqxB3UyDsbYHI/3X55jAacZY0ypURMyfSIxesjTjJU6grL3rU51aH1amAceIeGAPBMRynkaBxMDQBuSzQSfhg7D1GO69mcurcIy8gR3A5DocBxnhmf1eBgBHwsPoMSZnLEmwvNx+eWFz0CKQM/vD8/TDDhT66lOi5aWZV1De5AgWN72scA97JrRXMquYus3P7pgWHrJF/5QOeH/aTha5TNI9EstOuNE3bu7jTAH7pEg3+sA0ji1Oplq8N+6R4ytpIBAPKdMEqb398XivxNcxwpzmXRagZe5KmXDKwN4JbUALEgfEoJM4AbtRkf1YopW4kipfVVmW8QmZEkEyR4h1ACPilOKI11PESJi97zfb+zD1wXnOJNm6uXZ3MEMjGowC09I8IBJJ1H96dR8S72GJv0iZmktKilAE0kJAqbhiBYatIkgb+u2ApNdAKgUsItDC4Ajy2I6b4zxrNowp00JZaa6dZ3eTJMSYWdhyGBAkqLmeXQe2+BwL++AYcIkEkTGx8x0+mGum12ABG25Nz05cpwFlaOmmH5ljAkCPbfr5YJWCYk7SLWG8n0/rgInqAbCJ9/z8zjGXpagbzYmIkm3zj8+hC5PWpaQABJJ9eo/DHstlGeWEg8o2/rJ+d8ALTMMY3A22MH09sYoqCSeS+fLl6+n3wS2RqpD6BEX2PLpM4EegbHzjcWv+b4CCsp5Wtf74acJyIOW746dIfSwLDxGQwA5i1jHQ+mA6lOJ8QMW+hM9cb8LzC6HRQCTBE/DfcQfT82wBPGM+9SmQ7OxBOlXYkiY1GJvYRq/pZLRrgIRpBBtf726HBXFywYBt9PL3HLfnjHBlXUe8RSm0sWEE8xpvMAj39wGKqne5JF/b+2NXXmsx8vpJ++LBn6aqArUhpJlWWbgmQNW5MdYI9dltegzE6U6GFEhQOhJkcvI4AhM1RFE0xTPfu0Byw0BTEDSQZ8QmRpIws4rR0H4y4kjVaDEbQSPbljelUg+EnVtA59ZA5em2M8UA8AEaZmBFpAtI8o95wG1LKyhZTLavhjcRM/XBK0tDhwbaQQ20e3SbefS8YL4SNIIBur2/ypAg2id/7YMrVBMuqayIYzINtoUkX8sAKuXATSxU/vEjY+atHtPrG+N6JufAx0iSd1MATYQBfn54JbhyKwXWwAClrfDMwNNiTNo8uW+IGVyvhANgNO3OxjzA++AGzFEsk2nT+zUEgkAmdIi9vEScTUuDZhlDLRBBAIOkXB2wG9eOQE72IHpbblt1xgZXypHzNPfz2wEmXVWyrrs61VM2+E+H13ONuJBFqVKaDw20m3KCfxwJkqmm14Lrq9AZHvOL9l+z1HNg1Mu4H7TUxIuqkEFY9p98Bz7POG1kczM9dr/PEJNqfr+Iw149wnuKhpTMqCCNrjCuokBBvB5euAE4qbJ/if7jHeuyH/APk5b/kj8ccH4jsP8TfhjrHZbtplqeUy2UYtr7kAvA0KTMKTMzEcoE4DnASacH+MfjjbNUtLl1gQFIjcHqPPnjK/CfJ/xOJ81F5/gGAccW7UHPZSnl61NqmZSoO7dAP2oNiHuPGANwDMDa806kT4tIJHPqDy8/8ATFo7EcATM5gB8yKIUghL95UF9QQ7CALk7ThRxzJtRqSEUKrd00GSfi0Fotq0RdYBg88BjiGSNN6ch9LAPLbfzxHSBPPbEPFQFpi5LMZMzMct9r363xZMxwCrmKdCjlgtWqHchlLKtRGVGF3gD4WG3iHpAF4h2LzsaWywpkG57ynB2j97ff54CrUaBKaot+f6HEooE6TFx9QOXTaTi7U/0d8R0CMuNIWxFSmeR/m6HGE/RvxRWMZWQRb9rSgG3VvLAV3JgSA1lJ5b8435nkTbG2cIdwEpxv4ASYje5A6ST54s9f8AR7nwqk5WAoJZjUpeZ5NsBhTlKmpCpF4+IAeZvAk7zfpgCMtlP2a94twLRcRFrjY8sC5saBCiCDMgm3O494xvSRleSbmJ6D+9/nGNc+pckSSsRIg6YPWw3k+nzwAj1XdWZi1tiIIF/wB4ee0+WIe7LJqKm5nbrtfp5X+2J+61LeQVBsOQ3J0xcR09eWFDiCRN9NiCCI9Z6e42joBqgGbnnv8Agdz4QBfzwLkmAYiBBJjVuYvfT7fPEai2+1xiGst5ncSI+XtgCeJ02q1yElrhVi5MbxHQz8sPuH8ONGie9bTJNgCZJ21TbcDlHrMiuJVZHUqWVlNjsQIgx53wdXzLEFaZNUxJYy3LlzAG9/LAG5mm9y86NxojSsxqjlq8pxHns8oBSkX0xMGJ2AufQGI22vjSCiXbV4ZG0QdMSJDH4uYtGxvAgU6wH8PIyDP2O/XzwGTNgViVtYSRJIkgX9T0HljXi9EoqgwCGgqDJFjzG+DOI5B0CGqGQMJ1fEptIhtjYxudvktzWXbSkiA0EGLERyPvywBNCsfF4iLzA5m3PlbE9GuJkCINmBN/K/pz9OeNKKqHZWSZCxJIgkC/pJ35YLAamxp1A4gkQPCAwtO14IMf64BuuaFRTTOimZ8NSyqbGLCQCdQJIj4Rud0+SzjFh4l1aFjvDYxy6DwyL/jiChS8RuJmxZovv15wR5W2wVU1Gr3gGir/ALwhSGCyRES0+oJJF8B7OEo6FZU6AzApAUHkPiDKbeLYyJwyo57L6ROTRjAltVUSesd5acJuKVW1aARpPi0gRBuI6gbnSDpE7YmpcbrqoUViAAABA5YBSAduuH3YzjtXL1dCXVzBW1zEAzhEapAUDkcR05BnbmMBZu1iMKwVgZi3nJm3USfbCWOuCOJV2SnSYtqYJqEmbE2BxoM9TPiqD44CkA2OAV54WH+Jvwxnhe/vjXN7f9R/DHuHG+APU+E/4h98E5n/AMB9zh9214HSyy5dqQIFWkrMCSfFKkmSeeoW2thFmv8Aw/E4AHKuEImQpIEhwunzJ3C9Y+u2LP2po0EoJD967uXqDWjosVEDRpbfTC7D4j0wnyAptl8xTqmFY0yrawNLywVtJHiEFgYIgMetoDXepl6lJ6wUU5Apjd5BMrudMrJGw3tYELN+iziFb9aSissUp1jQkLuEqEA851RaYxd89mnq1FRTmyDqg1KLAtU/YaQR3YIp3q3cAfFeAMcs4NxtspmBmaLLrVQPGC6KXBVy2mNIBA6/Ed4jHT+2mcrZXKDP0swlV9aCNA0eIwdjNiIgwcA4Xi9buqVOn+sB1WqDFCp/vQ1PuQ0p/uypc6vg8PxY9nMxxBVqkd8BcrpV6hIOaVRCinKFKUmBq1K0jYxzvI/pQ4i7a1p5aTCklW/+35jBed/SzxOkYenlxcidDQYMH973wF74jmsxrKq2aNM0qcaqLhGBFbvy7PTGkhdEBip2sZxxapmyIUOVHrAF722Pt6c8XLPfpUz3dLqSjFVDujCQfC2nxded/THPc4g+IkbCwMx77R74A6pxIv4SACZgqAvTf6c/tgQ1YB32sBM3xHRYkEi3qPpbGaQa7EjzHPAaGta+3Tblz++IoC0yLbxNv5vpGI3axBmMaUmtcfn8/fAS07+g5YzmwABeeX+mMILXx6vUEED5/cdLmPl64Add/b8MOOEZpE0povrBZ5AOm1hq8KjnqiRA9w+D8NevVSkkBnJALSFBALXMGLDF67Nfo/zPfBaxVaWkOWAWorCJAGpSJvBIgjcbYCuVOJuzESgXQJpkAKPhhdaxHUGQAf4TIxtlOJmkkaVaqGULqJfwiY08hDAQy7ggbbm5/hdOnVQLUaoy1NRrFdSAa5IUDVr/AGjNsLnlckmDs9mu/C0adOpJVldidOnSCpIsApPNBA1xscALWzRWl+qsxMAshV1KtvCpIhVBkwIIIIN7YScUSaXeU3JopU7tUZ5ZZEyFOyna3PHcF4ItUA5uhRLCRsWUSZIDNJIuRqIE3sMcq/SRw7ua7kIwSoxKs8SxDDVBBuosASAY5m0Ap4YAW8boitS8WpS+oCRCqLlrTbaCeWMZjJMxpvSBipA2k62EkHq3P0IIsRhj2CrE1X8COvdFWDQPAWUOFYsqqxDQCeZjni4BajMBXoV11I0haZZnqaRoKGGULoEwYdSvS+A5kKo0AyNRbYGCLDe0EE7QTsfc6hpZ0V6pRALsQXgRIAC3M7R1OGvaTJ0Fpo9PUjOzM1ErpIEr3ZKkALbWZBIIjncoqjwCxAvc+fy+vM+W2A9mqoqHmqTNx4mMAE2k3jaSB1ONYpdF9yZ++Aa9cm5Mn7YjCt0+2A2oVipDDcdcE5mrrYFVCiBYdevucCU0MxHKcS5appMiZ54DbNPKG0QIOIsiCVcmNCkTJ2JLQQOlr+2JM+vhYxE3wCj/ALM/zNA+Tf1wBvEaZWzCPFI8wQIIxpw/fBHFM6aggiwbw7SLXAI5c4wLw83wHS/0jGcvkD/wR9qWKjWFx/g/ri2dvjOU4f8A8gfajip1uX+A/jgE+bNxbnjfKU9L03dCUJE8tSkkEauRMMBtfmIxJQzcVKbESwcFSJtB30giTsd+XnjxVoKwQTBHi+JpFzBggkb32GAKo5VNLKEZWbMKVEGTS3Uadje/MmBfr0bt9kV/2TKSCatKSJKVAfgZSPCfCBMXteNjR8rmtTA13shEaCdxtdCf6Yc5jMD9X7tR4GZXgGRIkWna142mfcEHCKs6abDqs7biB9sF8Zoa1JNpBZfXlf1LDpgqjlEB1KGJ3G0/E8e8DE2cpeEg8pUexEz5WOAV0Mihpp30htMqNWwjwxNvEZP5ONOI8HUlBTazSSL+H1nf2JxrXcMdIY28F7RBNpmI/pj3+0e7BRGJ1WLDeDFgfmL+e2AB0BRZi46GxHp5TiDWYMNpESOX1/piE0wJBMybXxsKgDAnl+fbAT1NQOqwMX8/n1wE7bnBGazDEyTJ2vv85xED4TtPT8cB5IiDjDxA2xNRRPicmJgKu7bW6j5HG2dZwopsjIobUFYtaQOTeXPnzm2AZdjaJqZ2hS1FNbXYMVYAKzWYbbR747Pn+FTQqoCQzqYKk3BJN5uZFom8ASN8cb7BVkTiOWapdA5mRO6MB8mIPlE8sfQ9eltAvuCduX58sBROE9mj3dPvEWjmaY1U6lNtSk/uro1aY/iURqIFxbF3q000y0AASDsAOoPK3TEndCIgR0IthT2qYJlXCkJqESCi28g2++w+YwEHFOMUqa6UzADmdLa+8UXsHGo2I545l20zD18qrOFBQAADe7AuSNwSw2bYG2JaeUUr3js3x6CNQ1C3hcyZK7yfIYF4rpbL19Pw3K7zAiB4r2/DAV7stm+6rfEVDhkMEgsDoOm17kD3jF14925zFBnpI6Goo0GoFXwxsDBOpxyEkC8zOOdVKGmnTY/vaz67D8Dh0Oz80tZrUxAMJDT6dMApzeeaq7VKjtVquZZmM36nr6CwsMRuWv8Ac/n6bYM4rw9qBUGwYSJBBt5EA4BgdTgNUpgbxPzwUM1+ZOIVH8vzONvl8/74DFfiYZkKr/7egifblGPZTSLM3hO9vh6H/TCzu2BgLcXAAm0dRhpwwBi0toKjeLhpkfXkehwA1Rp1KOkDA3ctoVYOrVtGLDwLh2tUfvFDX1DpJIFtO9jz5+WG7USBqAFXUwVNJiF/iYERpiOl/Y4ClVq0k84a4mRy2IxLkzBM2wwzOXBOpYLTyAHO3PpzwuqLMEHbe/ny8sBeu0vGKVfLZNKbEtSpaagKkQYpix2I8J2OEmYI8MGfCcRcN4eC+oXVSsi0AR4tUsCB0MxNjE4cNQy9O7NqZniGuq7yYUAspsIExGArGVMI5dG/4ZFlJDGfFy5jBpr0Xl6qgEclaJgQIvvtvvhpmO2Xdl6dKD0dtZHhBAXQCQJEDeOpjFferSqbIqNJMDa5kAcoAJv/AGwAFH4yAYEGfT79DGH/AGfDAm4I0nn8pHz3/HEXZXgiZjO/q9VmpkgqCpX4pAElrRcnziLTOLfxTsgMi6+J2DeCX0gg6gG1AR4diD064AyhkQQmkyZYm5g+FCeW0iOt8BcQy8R/CVZmJi5lyYG/w6fnhpwcwZvBGkeulwRy2H4emBuNgMBpHM6pFwRKg7bFQB7DngOfVKt2WTE3i0+eI0DgFpIiBvc9AOZHpjzsZPOLGPzGDOHVV1KW8QB25tHrtgBkyDlNek6ZgN584xJTy7KQxWRzkW5SL4Z5auQFX12+vrb7YjrZwNIOk6hYkRFgPr9sAozAA5QPWfljKKNG0ltvbYD1NsacSpaWN7Tjrv6H+DKmWOcbQXJ0JME0hYljIsWsZB2A2k4Cg5TsvmqVL9ZzGWqpQBA1sApWbA6G8UEkCSIkjfAXEaJqH9n3tTTvbVYCSfCoIAG4i0Y+j0NLPZV6WrwVAVNgZBsfiEYq/Auxv+zaj5hnV9K6KSIsFmfwjfzJEX9cBwWlZgRNjbrjt2U7S6aFFJZqraGYKC2kCJG8mYv7yevLuOZDuc7VoMVJSqfgMiJ1BZgXFgehBwecyFi8Mbi+33t88B3atmUSm1ViAirrJ8gJxzLMdunrMSQFUWCbAraZb4pMciOXngLinaarWyq0HYaRAMASSsaQT7b4qmTcGpHhHqTERPnc+c4B1xvNamZ0LlCQFFRpcWPSRpGwE9MJ1zjGlXp/FNJiD52xHm66D4i5O8SI2Mff6YCqZnw1QDyABG0SMALmKuru1OyrpH1J+bE/PFmrBSneHfmBtHXFM3gfbFi4TSZxpfVt0gRH9OeAM7b8WqZh6TVIlVIWF2Ei35OK5B6H54a9oBBQTIg+XTCn5fPAeC+Q9ziQUv8AD88eVx/L8jj3eea/L+2AVZfOBT40DjmCWAPrpIO9/bBmVCnxgoAQZp2lb+fxCMMuF8Do1CO8qctgG+5gYcvSyVIQzA+RU9Z6EYBdw3Oli1Nu7GgeJq3S2qbA6Dbw6t43wY+bWEOs6tV3FQLCkTpXxbR+8wP8sWONMtTyJLQ2kNI8RIkGJ3EbicE5hMkN6iapmQARb678jbARV+J6jpRRTBCsQAoDKWAV1Yn4hAtaYN8A5mgtUsyVFZ0ABBJ0tvBmIm2w+ZF8F9zlNZbvp6Ae1ttuf9xginwdmAZa9EKDIhQpHUHnfe8gdMAHlcx3JFR6rq7eH9nVUiJBloNh+705jlhVUqozt3YZQTYM0rHUGxmeURGLI3ABUYv3qEckMMIAAmS17Dp0wRw7svUY+CoPSmKcnfbwnnHXfAUbNcNqA6gpIN/9MQU8vU//ABv/AJT/AEx1Wn2AzTwC+ZA6GqPtpAwyyf6Kyf8AeZyvTHQBSfoxHvgOZcAo1krpVFKpa86GvfzHljsXavjyZqhSOmHQs7qYgQrRJmdV9o/uD/8AxTSBP/q6rAj96kpPzkfbAHFuxNPIIKqVnd3bu7oFAkFpsT/DHvgIUoaIBXmBBt+7J9bkHA2eqRq5lQdQExIHtJtPvgzLwzDlMCD1NrW8mPsMBcWVe8qQZXz6lSdz0OAp1fIuQZKqAb395tgdEIAAGpjsZ+18XZOy7PSpuHPiUGCqmOewJPPYjG1Ts7WWNNVDH7oogMPkcBSKeaCAwIcgg6hEcrdOvtjyk1GECGJAERuI/HFvq9mMy5//AKoebgwFHziJjpgfMdmK1PUVy7LESe9A9gNI/p9sBmrwx8xWpnMD9jSp6mJCgmLwdIEyxuT54P4Ia71kp+OklZgjyNKKk2kW2nrzI54XNWenSamWipUKyj1hKKJIJYwo1GLTMAYJr8Mr6Kb/AKxT8RJcDN0jpHs8nn9MB25UpUacOO5VQAIJ0WsCp9OW/rvij9vc4KqhMtmQaoqqYSQ1jBkxC6V1EXGxNzikZTN1EUrTrVQjKV0tWdqYn95QGEEX2MfTCvN55sshopUeo7TqZp8IO4UTI2Ek3PltgAuHUQM2FPjB7xT4jLTTe8wfFfoZPrg6rlu6Nw5B2IUGOpMmw88IMtWZXVlOkg2PSd+vXDHi7tVaalam5UD4QUt0H7MX9sA34TmsmjEV1rsrEXVl8MTPwGTNthIjGnD+DCoq1CxC1CYlTqPiZeQKi4PM4rveVZ8Lny8Qgf5jjKZwCmQVViW6kECDIF4AM9NwMA4XIrWquiFilMDUSt94jrv9jhZxSgiNUCfAQDE7XBied/fAuS4lUpMTTaJsdQBBHIH64d9m6S1M0hquiAvrkgFWa5KG40gybwQLYCq0mhh64sapUp0EzXeL3b1Go6YfVKqGkwNMQes/hV0tBPLfHX8t2IudWVqPTJ1Cmas00YjxafFcGwBa4FrxOA5/xeq7aNQUCDpgGeW87csAA+Y/y4uP6QuFmiKBNE0gdY+IX+Dl5YqAPr88BkOOo/y/2xgn+Yf5cbjf975Y2B/nP+X++AhCtIvpjpA/1xuWebMvlIU/2w7y7hz4alKmP+VH0Af7YKThBqGFzKMeQWm308C4BJW7P1mGsVaL9QtRQR6gxGAm4U/7xE+oJ+hxa6vACt6ozD+YBUfPSxwualSBIKG3Nq34aAcApo8NkwTfrB/CcFDh67FwvUkOfmNOJXKxErHKIHzOmfrjRacTYX2vMYAscJp2/wDVJH/Lr2//AF4my2XpIR/6m3UUqjD5FR9cB5fLlzp8Q8iGj7/hiSlkJMAkHyVre8j64ArMFLGnmSZ/4ZT6bjBNDtDUUADOVgB+7TUj6mD85wsIZP6nUJ+bfbG+XBdp3AGwZl+pJwFhHbHNFdPfV4O3+7n2IXV7Tj1bjleuBRq97AOrxqB5TMTMHmTacV4qykaNaTvDk/8AaBgrhinVBLRH707788A/qOwGqxMTIIvAGw949jgLOVRpNyPM77f3jyjBoqyJgEDrB5sp9jIwprp4SIkz6CbSDOAtHAe23d0adIrRXQoWWLyQOcquHVPtnTEyKRHVKk/Qiccrytaot1Vip5tTDr7alIjBH69UZb0VsdxQprHyT74DpVbtnSse6BE2Oqftthbnu12U1XpuHiPBoP8A3ScVTKZ6ibstcPy7soo87CI+WDRxQL8K5oneXZGP1U4AvLZrJBnqK9RGezBqTEGWkzYiSbmBv545xVqMlRiYYy0StjciQp+YHLFqz3FKhNxVUc5cAn/KojAXaF0NIQV5EeCopJ53Ig88Brw7iDVaTg/GgsRabGJjYzzGAuzuVFR9T6iqm6qrMTIPJb8r4n4RlCuXrVTbUpCz0Eyfn9jhh2cy1TugKYPesZEEA9Bcm1hgLCnZFKqrppsfQMDt1j8+uDMl2NZCV7qppO5D3+o/M4AAzKjQUYMN2bMOY8yEbT8xhvQXP+Ge+07yh1gD2fUfc4Aat2A+LRKk7aqYaPfUPthPm/0c5kSQtJxvZtJ+RED0vi7UeDFhNTMgTeKtMyP8xBxj9Ty+XBLVwfMIxA9YYjAc+o9j4HjelTbpqNvWQDiWl2H2cZmmbnwgXgjfVPXlGLrU4hkvhOYRpPOmSI/6VP1GNP1/KISxKFYsRltGwv4mUA+xwHC8xTuegkY7bwvtrXAUVFpVBpU+EgmCBHwmxjcG48scfzy6alRQIGtoEgwJJGxI2jF84RxcinSNcJVTu0ChagDKAoAtfxdZwGf0o9o6eaWgioVZGctMEQQu3MfnpigADy+uLB2t4olXR3dAUQpOxEttvivK35IwEyg9D7Gcbif4m/PviND5D2P4Y3jybAEU3C/CXa2+jSPuZGJW4pUiGq1b/uhiF+QbHY6nCqVwNZAtpVhHyicAZvgNUS1AaegZUJ85LHAcmNCo/wC6fLf8TguhwkkSzQeioXP0OLRmuGcS1QaC1Qefd04+hH1OFlfs9m5vQZfJKP8AQEfXALRSRLM7kfyhF+84OoZagTGtgnMGq1/kgGJqPZnMzag58jTKD5/0OCKfZysoOpaC+TV6hPyRicBqnDsvctWGnkvfsSfX8nEDUKC3SmrADmHYD1J/pgpcnUA0A0AOfx/+ZwN/sWqxmn3dQC24g/TAQU+KUVNqCeoIX5WP1wyy/amkPipg/wDWPuokY0ORFKGbu0b+EGrpHWSTpPpiXhXFAXiodSif9wLj1m3vgDB2ky77ZeQNyK5H/chBxFmq1KqB3dPQBJJlTNjayL06nBlLM0apIVMzVXrUCvHpNUKMaVaNBVXuabKbhmNTVO0eEM2mP6YAJlKA9DqBG07g+8xHrgaoF0HkbQTO4Hin6fL3wwal4NWxjzifC0+nz2wnr1DcTO+/X39MBdMhkswctQPdJUQ010jvIgRaQWAJwrz3EDTs6KnLwnWPP4WMYW0+BZo0kY1KpplfBpLtA5eECAI5TgPiHDqNJJbMVGq/wwwX5sJnASVuK7nvUgfuaXJP4YDTizOY8CDmQBPtNsKa1QGYEe8x788Rq/IE4C2U3yqjWSrEC5/aFp5HfT7DCjiaqVQHLBQzqNYqdW5iLA9MR5bIagGqVkUTAUtqaekDaeuCu0SfsfQD/uGA92ozoRClOAsRYDb2xPkKuimXAUhBMHY9BuDE4rXEq0p12A/P53w5y+d7sqIGkbg6oa2x0kNv0OAc8I4lna500aJg86SKAOt3kH3nDDMcM7sn9YzMEAFlavp0Hp8N9v3VOEvFe2FV10UqvcCI00U0kdPGahafO2KnUylR2ZgGcm5MFifU4CzcQ4l3rBVfSi2XSXOoed5PuPYYJocArtvSqr4ZDBUJjz/arihlzgjJZrS25Uc4kT8sBcKfCs0JnWkfxEKT6W+2B6grBvG7LcXeagI5apMG8eeEeVq1yZplib7G+Dsg2YdtFXWVhp1LN4PMifacAqbhdR3fSswTEAKDG8DYYd5bi9KlTWnUyqu6iNXetHrYkewjC6q7tCuz6VAhST4bbX29MBVMyBbSD5mZ++AM4zxMVEVFTQobVAdmEwRsxIGFSt+Rj2YrggQI8pn8MRA4ApD6YlCfmRgZW/JxOCOgwH0ooPUe/wDYYy1NhsFJ9SPwwQD1F8bd3ME/PAJi2ZJINOkq9Q5J+WmMQ5yjXYALAj+dxPuk4e6Oe/pjzjAKsrREDX8X+Ikf/ID7YJOTQ3A99vqIwSB5fn540amouVAPU2+2AWVeztFplEM8yxJ+oONslwhKII00lT1Yn/5W+WGLUQ0jUw5HS23zwuzPA9VtbEdCWBP/AFK1vlgFZfKB9MU5/wCFr+yrH3xpmKOVazpXtt4QB7FgCMZ4nw98uv7DL653CsWYn/E9xgLhGcrMY7imlT/iG/v/AF+mABzeTyyG1EgbamqMD7Fjp+WBc9wVMuoZVZVqXMsrG0CbHqfri6DKFhLkMw6NKz5ADCLtFlqmkK5nUraRMhfh+VvM7D3CtqPASenMc7kbb7ET64BzeUIv/CYPr4pERvG5tt54bdzY2EXjymYgbD5cseddUXJliY5SYEgWH8N8BW+I8cbuRQVEWJ1VAPG8k2nkt4gbxhTkMlVr1BTpK1RzsB9ySYA8zbDfMcArV80KNFDLadTR4V1EjUb7WNt7Y7fwbgmXyqBKNNVsAzR4njmx3JwHJ+CdiHBP61l8wTFlpGgF9TUNWPaB64uj9kaBpoBRpKVEeNFqOB0JBAJ9zi6aV8vpjIpjp9MBTs32cy1OjUcUqalVPiWigIMfFYA233xRs5klqxTSujayEMd6xAJEwok7SYGOs593OpBRJVgRIZRIIi3MHFZzvZHvFgPmkI2IrAkfNSfkcBzntNwH9VZE3DNZ3SogAnkHAvy3OI+EZunQro+ZTvaQ1SqFGLSpA/e2kg78sXun+i+nUIatXzRI6vTJI9ShMYa5f9HWWRCg8YJkmqiFvZkCEf3wCXIdoOE5xlomj3bE6VVlCgnoDSJv6xixZfstlqYhKcD/ABH6Hc+5OLBlsotNFVFVVUBVAGwAgD5Yh4gvh1bRvHT+2Ao/F+CUL6jRppz15cE/5yt8IKvY5WUslTLul40IVJ/yA39sX7MVkqKVcBhHMHCDOcBSCaNVqTDox+0g+84Dm+Z4K4YmkrIBuSxg+mtV/HEnB69f9YBqlzYjYH7kLHnOLZT4jnqTFGDZhOQF/wDuU/fErVV7ss+X7lp3OgRcWEG/PlbAUrP8Oqms9V08Ba2ooDsB8IYk36Thh2cTLs4StQRixP7Uh5QeaoRImeeMcbp1dS1VUNSPw3naR4hO8zbE3Z+m1MtUJKnQYO25EeXXAWTjv6K6dWn3mUqqr/wkHu29LllPzHljl/FOFVss/d16bU25ahZvNTsw8xOOicG7UNq/Z/snM+EeKnUIJBlf3CYmAOdoxenrUs1l9OZy+oH4qbQRNrqSZHkbG2A+eVOJPzvi09vezmXyjI1B2GsmaTHUVEbhoB07CDJuL4quA+qCitc3HT0/HGoViZMaY9z/AE+uJh8emNxM+mJQv1wEBXa4x4jqRicr6/PEdZit/wCo/HAQN5/Q3/r9sZekSDIBHQn8xidEY/vR7f3xpSptJlhHQCPnJP4YDXuY5Tf5Yzz/ABxPpta31xq9Od8AJmp2A8R2g4Ey1JyWU0wE5Sqj33afkMNu4UcrbxjP6uBcW6i0H1/tgAamUFgAttto+1sIOMZQclKzNuo/DpHl54tNSBpETPX54zoHQfLAc1zWVNxB257g3JB8774l/wBmu91QwQOkRAAk+YBF/ri+rk0mIFjbrz/pjFNgbx159MBWuFKKLBtOomSDeAQIiesNy89sOhxpv4B8zjGYyogm0yOQ8z64CYcsAZ/tk/wL8ziNuLn/APGv1wKbY8OeAMHFG/gHzOPHizfwj5n8cBBZIg43CXjASHi9QbovyxoOOVBuix1E/wBcZqUwQZwserpOmJkxfANxxponQL+v9cQvxqpsFX64X6oMbicFBQSLc8AG1QeXXywblWp/+5AtzFj9d8IMvWaQCZkxf1wzChgZuOYOA0z3E1B8NNI5EifvbCbi3Eav/t0lqcmQQvI7c8XTI5WnWpeKmkzpkKB72jC+r2ccPCVgBy1UgxHvInAIezXEF7t1zFLuiWsgEyIF9QmOkeXnjHGKOXqKVR2FvhKkifIkW9cOW7L1SdX61EWhaIH/AJYYcO4E9FSO/wBUtqY92JPKJJNgMBxLPZCpRqWM80YdfwOOjZAa6GWqFVLNTIaRJgXF9rdT1MYt/EuzdKsrLUk6udpHvin1w+Tq/qyuXppEarSGloMG4EbbHnO2ArP6UaKinlKndqHqFyzwNRACQGYATGq07YqVLhrkAhTBE8sdcbPMytQcK1OojKQQR4WkEWP1tipivo8CgaV8IspsLDl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90800"/>
            <a:ext cx="4698647"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054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279</TotalTime>
  <Words>852</Words>
  <Application>Microsoft Office PowerPoint</Application>
  <PresentationFormat>On-screen Show (4:3)</PresentationFormat>
  <Paragraphs>66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To Kill A Mocking Bird</vt:lpstr>
      <vt:lpstr>Nelle Harper Lee</vt:lpstr>
      <vt:lpstr>Edgar H. Schuster:</vt:lpstr>
      <vt:lpstr>Jim Crow Laws – Historical Context</vt:lpstr>
      <vt:lpstr>Jim Crow Guide</vt:lpstr>
      <vt:lpstr>The Movement fought against : </vt:lpstr>
      <vt:lpstr>The Movement fought against :</vt:lpstr>
      <vt:lpstr>The Movement fought against :</vt:lpstr>
      <vt:lpstr>The Movement fought against :</vt:lpstr>
      <vt:lpstr>Changes:</vt:lpstr>
      <vt:lpstr>The Great Depression</vt:lpstr>
      <vt:lpstr>Relations between Blacks and Whites</vt:lpstr>
      <vt:lpstr>PowerPoint Presentation</vt:lpstr>
      <vt:lpstr>To Kill a Mockingbird Literary Context</vt:lpstr>
      <vt:lpstr>To Kill a Mockingbird Writing Context</vt:lpstr>
      <vt:lpstr>Brown vs. Board of Education</vt:lpstr>
      <vt:lpstr>Rosa Parks and the Montgomery Bus Boycott</vt:lpstr>
      <vt:lpstr>Television Changed Everything</vt:lpstr>
      <vt:lpstr>Dr. Martin Luther King (1929-1968)</vt:lpstr>
      <vt:lpstr>To Kill a Mockingbird</vt:lpstr>
    </vt:vector>
  </TitlesOfParts>
  <Company>Trillium Lakelands 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Kill A Mocking Bird</dc:title>
  <dc:creator>Ellery, Katie</dc:creator>
  <cp:lastModifiedBy>Ellery, Katie</cp:lastModifiedBy>
  <cp:revision>11</cp:revision>
  <dcterms:created xsi:type="dcterms:W3CDTF">2014-10-06T01:00:39Z</dcterms:created>
  <dcterms:modified xsi:type="dcterms:W3CDTF">2014-10-06T15:39:21Z</dcterms:modified>
</cp:coreProperties>
</file>